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2012-02-24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Ch.2. Spheres (Material systems consisting of Earth)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ko-KR" dirty="0" smtClean="0"/>
          </a:p>
          <a:p>
            <a:r>
              <a:rPr lang="en-US" altLang="ko-KR" dirty="0" smtClean="0"/>
              <a:t>Lithosphere: Rocks (minerals)</a:t>
            </a:r>
          </a:p>
          <a:p>
            <a:r>
              <a:rPr lang="en-US" altLang="ko-KR" dirty="0" smtClean="0"/>
              <a:t>Hydrosphere: Water </a:t>
            </a:r>
          </a:p>
          <a:p>
            <a:r>
              <a:rPr lang="en-US" altLang="ko-KR" dirty="0" smtClean="0"/>
              <a:t>Atmosphere: Gases of air</a:t>
            </a:r>
          </a:p>
          <a:p>
            <a:r>
              <a:rPr lang="en-US" altLang="ko-KR" dirty="0" smtClean="0"/>
              <a:t>Biosphere: Life forms and organics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Environmental systems are part of these spheres, characterized by their combination and interactions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Lithosphere: Primarily comprised by rocks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pic>
        <p:nvPicPr>
          <p:cNvPr id="1026" name="Picture 2" descr="http://www.physicalgeography.net/fundamentals/images/lithosphe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348880"/>
            <a:ext cx="5724525" cy="313372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4283968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http://www.physicalgeography.net/fundamentals/10h.html</a:t>
            </a:r>
            <a:endParaRPr lang="ko-KR" alt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869721"/>
            <a:ext cx="821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dirty="0" smtClean="0"/>
              <a:t>And minerals are the fundamental constituents </a:t>
            </a:r>
          </a:p>
          <a:p>
            <a:r>
              <a:rPr lang="en-US" altLang="ko-KR" sz="3000" dirty="0" smtClean="0"/>
              <a:t>of the rocks </a:t>
            </a:r>
            <a:endParaRPr lang="ko-KR" altLang="en-U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4875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Chemical composition of the Earth</a:t>
            </a:r>
            <a:endParaRPr lang="ko-KR" altLang="en-US" sz="2400" dirty="0"/>
          </a:p>
        </p:txBody>
      </p:sp>
      <p:pic>
        <p:nvPicPr>
          <p:cNvPr id="1028" name="Picture 4" descr="http://www.indiana.edu/~geol116/week2/earthco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62" y="1196752"/>
            <a:ext cx="8272302" cy="3816424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611560" y="524197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://www.indiana.edu/~geol116/week2/mineral.htm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Properties of rocks of environmental significance</a:t>
            </a:r>
          </a:p>
          <a:p>
            <a:pPr lvl="1"/>
            <a:r>
              <a:rPr lang="en-US" altLang="ko-KR" dirty="0" smtClean="0"/>
              <a:t>Physical (structures &amp; textures): control interaction (reaction) pathways, areas, times, and spaces</a:t>
            </a:r>
          </a:p>
          <a:p>
            <a:pPr lvl="1"/>
            <a:r>
              <a:rPr lang="en-US" altLang="ko-KR" dirty="0" smtClean="0"/>
              <a:t>Chemical (mineral chemistry): control interaction (reaction) types and </a:t>
            </a:r>
            <a:r>
              <a:rPr lang="en-US" altLang="ko-KR" dirty="0" err="1" smtClean="0"/>
              <a:t>reactivities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gsi.ie/NR/rdonlyres/91353A49-AE08-479B-9CF9-D5042FB2D8B4/0/fig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810000" cy="3895725"/>
          </a:xfrm>
          <a:prstGeom prst="rect">
            <a:avLst/>
          </a:prstGeom>
          <a:noFill/>
        </p:spPr>
      </p:pic>
      <p:pic>
        <p:nvPicPr>
          <p:cNvPr id="15366" name="Picture 6" descr="http://www.gsi.ie/NR/rdonlyres/5708C744-074B-43B0-9592-32B469B8C5EC/0/fig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08720"/>
            <a:ext cx="4680520" cy="3233814"/>
          </a:xfrm>
          <a:prstGeom prst="rect">
            <a:avLst/>
          </a:prstGeom>
          <a:noFill/>
        </p:spPr>
      </p:pic>
      <p:pic>
        <p:nvPicPr>
          <p:cNvPr id="15368" name="Picture 8" descr="http://www.gsi.ie/NR/rdonlyres/58504D41-8773-4488-8975-31FA5964A662/0/2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365104"/>
            <a:ext cx="2857500" cy="19145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6984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err="1" smtClean="0"/>
              <a:t>Karst</a:t>
            </a:r>
            <a:r>
              <a:rPr lang="en-US" altLang="ko-KR" sz="2400" dirty="0" smtClean="0"/>
              <a:t> areas naturally highly vulnerable to pollution</a:t>
            </a:r>
            <a:endParaRPr lang="ko-KR" altLang="en-US" sz="2400" dirty="0"/>
          </a:p>
        </p:txBody>
      </p:sp>
      <p:sp>
        <p:nvSpPr>
          <p:cNvPr id="9" name="직사각형 8"/>
          <p:cNvSpPr/>
          <p:nvPr/>
        </p:nvSpPr>
        <p:spPr>
          <a:xfrm>
            <a:off x="251520" y="6351131"/>
            <a:ext cx="56886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http://www.gsi.ie/Programmes/Groundwater/Karst+Booklet/Water+pollution.htm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3317"/>
            <a:ext cx="7467600" cy="45259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Types of (chemical) reaction affecting pollutant’s fate</a:t>
            </a:r>
          </a:p>
          <a:p>
            <a:pPr lvl="1"/>
            <a:r>
              <a:rPr lang="en-US" altLang="ko-KR" dirty="0" smtClean="0"/>
              <a:t>Dissolution/precipitation</a:t>
            </a:r>
          </a:p>
          <a:p>
            <a:pPr lvl="1"/>
            <a:r>
              <a:rPr lang="en-US" altLang="ko-KR" dirty="0" smtClean="0"/>
              <a:t>Ion exchange</a:t>
            </a:r>
          </a:p>
          <a:p>
            <a:pPr lvl="1"/>
            <a:r>
              <a:rPr lang="en-US" altLang="ko-KR" dirty="0" smtClean="0"/>
              <a:t>Adsorption/desorption</a:t>
            </a:r>
          </a:p>
          <a:p>
            <a:pPr lvl="1"/>
            <a:r>
              <a:rPr lang="en-US" altLang="ko-KR" dirty="0" smtClean="0"/>
              <a:t>Hydration/dehydration</a:t>
            </a:r>
          </a:p>
          <a:p>
            <a:pPr lvl="1"/>
            <a:r>
              <a:rPr lang="en-US" altLang="ko-KR" dirty="0" smtClean="0"/>
              <a:t>Hydrolysis</a:t>
            </a:r>
          </a:p>
          <a:p>
            <a:pPr lvl="1"/>
            <a:r>
              <a:rPr lang="en-US" altLang="ko-KR" dirty="0" smtClean="0"/>
              <a:t>Oxidation/reduction</a:t>
            </a:r>
          </a:p>
          <a:p>
            <a:pPr lvl="1"/>
            <a:r>
              <a:rPr lang="en-US" altLang="ko-KR" dirty="0" smtClean="0"/>
              <a:t>Others (polymerization, radioactive decays, etc.)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36712"/>
            <a:ext cx="7467600" cy="4968552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Types of minerals (Examples of environmental concern)</a:t>
            </a:r>
          </a:p>
          <a:p>
            <a:pPr lvl="1"/>
            <a:r>
              <a:rPr lang="en-US" altLang="ko-KR" dirty="0" smtClean="0"/>
              <a:t>Silicates (Asbestos, clay minerals)</a:t>
            </a:r>
          </a:p>
          <a:p>
            <a:pPr lvl="1"/>
            <a:r>
              <a:rPr lang="en-US" altLang="ko-KR" dirty="0" smtClean="0"/>
              <a:t>Carbonates (Hardness, buffer capacity, global warming)</a:t>
            </a:r>
          </a:p>
          <a:p>
            <a:pPr lvl="1"/>
            <a:r>
              <a:rPr lang="en-US" altLang="ko-KR" dirty="0" smtClean="0"/>
              <a:t>Sulfates </a:t>
            </a:r>
          </a:p>
          <a:p>
            <a:pPr lvl="1"/>
            <a:r>
              <a:rPr lang="en-US" altLang="ko-KR" dirty="0" smtClean="0"/>
              <a:t>Sulfides (Acid </a:t>
            </a:r>
            <a:r>
              <a:rPr lang="en-US" altLang="ko-KR" dirty="0" err="1" smtClean="0"/>
              <a:t>pptn</a:t>
            </a:r>
            <a:r>
              <a:rPr lang="en-US" altLang="ko-KR" dirty="0" smtClean="0"/>
              <a:t>, AMD)</a:t>
            </a:r>
          </a:p>
          <a:p>
            <a:pPr lvl="1"/>
            <a:r>
              <a:rPr lang="en-US" altLang="ko-KR" dirty="0" smtClean="0"/>
              <a:t>Oxides/hydroxides (AMD, Reactive barrier)</a:t>
            </a:r>
          </a:p>
          <a:p>
            <a:pPr lvl="1"/>
            <a:r>
              <a:rPr lang="en-US" altLang="ko-KR" dirty="0" err="1" smtClean="0"/>
              <a:t>Halogenides</a:t>
            </a:r>
            <a:r>
              <a:rPr lang="en-US" altLang="ko-KR" dirty="0" smtClean="0"/>
              <a:t> (Irrigation, radioactive waste disposal)</a:t>
            </a:r>
          </a:p>
          <a:p>
            <a:pPr lvl="1"/>
            <a:r>
              <a:rPr lang="en-US" altLang="ko-KR" dirty="0" smtClean="0"/>
              <a:t>Phosphates (</a:t>
            </a:r>
            <a:r>
              <a:rPr lang="en-US" altLang="ko-KR" dirty="0" err="1" smtClean="0"/>
              <a:t>Eutrophication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Elemental minerals (Industrial application)</a:t>
            </a:r>
          </a:p>
          <a:p>
            <a:pPr lvl="1"/>
            <a:r>
              <a:rPr lang="en-US" altLang="ko-KR" dirty="0" smtClean="0"/>
              <a:t>Others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c/c7/Anthophyllite_asbestos_SEM.jpg/220px-Anthophyllite_asbestos_S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2095500" cy="2095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348880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asbestos</a:t>
            </a:r>
            <a:endParaRPr lang="ko-KR" altLang="en-US" sz="1000" dirty="0"/>
          </a:p>
        </p:txBody>
      </p:sp>
      <p:pic>
        <p:nvPicPr>
          <p:cNvPr id="17412" name="Picture 4" descr="http://mineral.galleries.com/minerals/carbonat/calcite/calcit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6024"/>
            <a:ext cx="2747797" cy="20608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2348880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calcite</a:t>
            </a:r>
            <a:endParaRPr lang="ko-KR" altLang="en-US" sz="1000" dirty="0"/>
          </a:p>
        </p:txBody>
      </p:sp>
      <p:pic>
        <p:nvPicPr>
          <p:cNvPr id="17414" name="Picture 6" descr="http://www.mwit.ac.th/~physicslab/hbase/geophys/geopic/gyps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8640"/>
            <a:ext cx="1872208" cy="20781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48064" y="2348880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gypsum</a:t>
            </a:r>
            <a:endParaRPr lang="ko-KR" altLang="en-US" sz="1000" dirty="0"/>
          </a:p>
        </p:txBody>
      </p:sp>
      <p:pic>
        <p:nvPicPr>
          <p:cNvPr id="17418" name="Picture 10" descr="http://www.3dchem.com/imagesofmolecules/pyrit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88640"/>
            <a:ext cx="2088232" cy="208823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20272" y="2348880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pyrite</a:t>
            </a:r>
            <a:endParaRPr lang="ko-KR" altLang="en-US" sz="1000" dirty="0"/>
          </a:p>
        </p:txBody>
      </p:sp>
      <p:pic>
        <p:nvPicPr>
          <p:cNvPr id="17420" name="Picture 12" descr="http://www.thunderhealing.org/rock/goethi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2996952"/>
            <a:ext cx="2088232" cy="174775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9512" y="4869160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goethite</a:t>
            </a:r>
            <a:endParaRPr lang="ko-KR" altLang="en-US" sz="1000" dirty="0"/>
          </a:p>
        </p:txBody>
      </p:sp>
      <p:pic>
        <p:nvPicPr>
          <p:cNvPr id="17422" name="Picture 14" descr="http://upload.wikimedia.org/wikipedia/commons/thumb/0/0f/Halite-57430.jpg/223px-Halite-574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3" y="2996952"/>
            <a:ext cx="1944215" cy="174369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411760" y="4869160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halite</a:t>
            </a:r>
            <a:endParaRPr lang="ko-KR" altLang="en-US" sz="1000" dirty="0"/>
          </a:p>
        </p:txBody>
      </p:sp>
      <p:pic>
        <p:nvPicPr>
          <p:cNvPr id="17424" name="Picture 16" descr="http://crystal-cure.com/pics/apatite-rough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2996952"/>
            <a:ext cx="1728192" cy="172819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355976" y="486916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apatite</a:t>
            </a:r>
            <a:endParaRPr lang="ko-KR" altLang="en-US" sz="1000" dirty="0"/>
          </a:p>
        </p:txBody>
      </p:sp>
      <p:pic>
        <p:nvPicPr>
          <p:cNvPr id="17426" name="Picture 18" descr="http://www.orlandogpaa.org/pics/nugget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996952"/>
            <a:ext cx="1800200" cy="18002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156176" y="4869160"/>
            <a:ext cx="872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natural gold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332</TotalTime>
  <Words>219</Words>
  <Application>Microsoft Office PowerPoint</Application>
  <PresentationFormat>화면 슬라이드 쇼(4:3)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테크닉</vt:lpstr>
      <vt:lpstr>Ch.2. Spheres (Material systems consisting of Earth)</vt:lpstr>
      <vt:lpstr>Ch.2.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***</cp:lastModifiedBy>
  <cp:revision>35</cp:revision>
  <dcterms:created xsi:type="dcterms:W3CDTF">2012-02-18T07:01:10Z</dcterms:created>
  <dcterms:modified xsi:type="dcterms:W3CDTF">2012-02-24T07:51:58Z</dcterms:modified>
</cp:coreProperties>
</file>